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3" r:id="rId4"/>
    <p:sldId id="257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6"/>
    <a:srgbClr val="E9ECDA"/>
    <a:srgbClr val="F3EDEA"/>
    <a:srgbClr val="FFF7F2"/>
    <a:srgbClr val="FEF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0B22-BB63-9D44-B3BB-FC81D9B4BAC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4E0D-86C6-D54C-ACB8-51EEE5D0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94E0D-86C6-D54C-ACB8-51EEE5D0D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F401-C61E-8044-B17B-D54F9BBB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A419C-26FA-8540-8727-5C24B5C62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4616-57A2-B446-B3D3-E83C3F84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3921-0373-184E-8325-FD219BE7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54AD-2CFC-6241-995C-732CB4CD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7A94-6BD8-EF42-AE10-02E3EAEB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D4581-FD42-D241-A9E2-D566E07F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95561-793C-4D48-AC94-29C4690C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4B3F-D934-9640-B743-A5E7FC97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53F3-3F56-2B47-910D-B4C8C59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848DD-6BC3-A64E-9D75-D7B30BED0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719D9-2059-9B4B-96AC-DF3A1DCFF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98F5-D45E-384B-8B76-0352BB1C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5D075-5826-2242-BA9B-CDDC892E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88A65-3697-FF4E-BD9C-897E9990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6212-AE72-C442-95B3-2400DEF7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DCFF-2470-3F47-8AD9-2254F11E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095E2-112E-6944-8F64-D947D2E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6A7D8-19CA-D548-A059-FCAA307B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DD9BA-1012-2F4B-AF2F-9910FDE7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460D-3F40-974B-9CD7-FBE6540C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8778C-58FA-D64B-B3B4-B4371427D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7342-1288-2F44-B7F5-7C92C45F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0BA0F-1E50-804D-A0BF-2BFFB9F7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A7EA2-E8CD-BF41-B1BB-86879AF4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1EFA-25BD-E749-B3B0-96E5D4E6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DC64-46C3-5B45-9FA1-70C40619B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4259-37B0-CF4A-9140-FF5BD9C00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47CFF-CAD6-2645-9BC9-B8A4025D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6854-6090-7048-9E06-EC452F24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7BBB-7DF6-304B-9736-F2176EFA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66C6-1110-7941-8095-1DD51A77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9A134-1FD3-F64E-A688-A41DE548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94DF4-7D84-1F44-B678-1BA783D0F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F985D-A4AA-424A-B5E4-E1173F316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2A761-FDE8-8249-A6FF-46BCC5BEC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6CBCA-9E81-C84E-86DF-7E7CCB6F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0C569-9EF1-EB4F-AE66-FD7888D1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36257-B4CF-D046-8D46-C68828ED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DCA4-8B67-B946-9EE9-DF891521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1782B-89F3-E44C-B22C-22B75526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5C733-B082-1B4B-9641-02A11A5B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958FE-21BB-7143-B066-E7EF90E5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7F6EF-8825-5A47-A88A-EA6F710F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EF382-856A-0E4F-99DC-70FF81D2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3B774-8195-1942-B71F-33E1658E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71EA-F61D-D148-801A-F148F475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DC00-F17E-D945-B843-A9E4E161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61D8-5E3C-7F47-BB97-DDC4463C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51855-3FBF-C340-B65F-B7F1C2E1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2561A-F5F0-0446-8323-E082A69D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8BF45-474A-6147-819A-0CED0337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07D3-617B-814E-A9C5-2CDBC374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81121-B23C-D342-9462-C00FEC06E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0C65-D60B-134E-803F-1CDA21912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8F05C-76E8-0042-830F-238D236C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B413B-94C5-3A49-86F2-CD2C9614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9CB0-DF40-1F4A-B83D-471A9CD5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3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495A8-5071-2841-B470-FE8669E7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576F-F45B-B547-B040-3C0CF266E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6E5E-6DF1-ED4E-85D5-75CCF91A9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8DD7-3437-0E40-9B41-25DF324C5DA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74-41F1-4843-BE58-421DF5F3F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95256-42AC-784F-981A-94CE178B1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CBB0-6E4A-CC43-9639-402A3BD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AC1BE-D56C-F842-AE65-1A2C79751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78" y="-424428"/>
            <a:ext cx="97038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FE58B-9C5F-894A-978B-AA5DE3B9312B}"/>
              </a:ext>
            </a:extLst>
          </p:cNvPr>
          <p:cNvSpPr txBox="1"/>
          <p:nvPr/>
        </p:nvSpPr>
        <p:spPr>
          <a:xfrm>
            <a:off x="-4" y="4121527"/>
            <a:ext cx="12191999" cy="2339102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E9E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China’s Belt and Road Initiative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Project of the century?</a:t>
            </a:r>
            <a:br>
              <a:rPr lang="en-US" sz="2800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E9ECDA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11 April 2019</a:t>
            </a:r>
          </a:p>
          <a:p>
            <a:pPr algn="ctr"/>
            <a:r>
              <a:rPr lang="en-US" sz="1400" dirty="0">
                <a:solidFill>
                  <a:srgbClr val="E9ECDA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Viking Bohman</a:t>
            </a:r>
          </a:p>
          <a:p>
            <a:pPr algn="ctr"/>
            <a:endParaRPr lang="en-US" sz="1600" dirty="0">
              <a:solidFill>
                <a:srgbClr val="E9ECDA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66984-3833-194F-8892-3CC307E84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165" y="151150"/>
            <a:ext cx="2209500" cy="14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E5D20-F33E-B947-9575-3A893F33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724" y="5802085"/>
            <a:ext cx="1310941" cy="8757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EE163-C5E9-0947-8672-94662976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133662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1186C0-8718-3A47-BE05-F0B9B3B8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065" y="2797129"/>
            <a:ext cx="10515600" cy="226472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What is the Belt and Road Initiative?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Global implications: risks and opportunities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What’s next? </a:t>
            </a:r>
          </a:p>
        </p:txBody>
      </p:sp>
    </p:spTree>
    <p:extLst>
      <p:ext uri="{BB962C8B-B14F-4D97-AF65-F5344CB8AC3E}">
        <p14:creationId xmlns:p14="http://schemas.microsoft.com/office/powerpoint/2010/main" val="89772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E5D20-F33E-B947-9575-3A893F33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724" y="5802085"/>
            <a:ext cx="1310941" cy="8757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EE163-C5E9-0947-8672-94662976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133662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  <a:t>What is the Belt and Road Initiative?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1186C0-8718-3A47-BE05-F0B9B3B8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065" y="2797129"/>
            <a:ext cx="10515600" cy="30049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Name? Content? Size?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How it began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“Silk Road Economic Belt” (land-based)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“21</a:t>
            </a:r>
            <a:r>
              <a:rPr lang="en-US" baseline="30000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st </a:t>
            </a: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Century Maritime Silk Road” (maritime)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Economic projects … part of Xi Jinping’s growing political vision</a:t>
            </a:r>
          </a:p>
        </p:txBody>
      </p:sp>
    </p:spTree>
    <p:extLst>
      <p:ext uri="{BB962C8B-B14F-4D97-AF65-F5344CB8AC3E}">
        <p14:creationId xmlns:p14="http://schemas.microsoft.com/office/powerpoint/2010/main" val="32694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CCB813-1AE4-BF47-84C8-4B4774C1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8F144-9409-D64A-BA29-AA6DB9A5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82" y="0"/>
            <a:ext cx="967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EE163-C5E9-0947-8672-94662976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1336629"/>
            <a:ext cx="9816735" cy="1325563"/>
          </a:xfrm>
        </p:spPr>
        <p:txBody>
          <a:bodyPr/>
          <a:lstStyle/>
          <a:p>
            <a: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  <a:t>Global implications:</a:t>
            </a:r>
            <a:b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  <a:t>Risks and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51CF9-182E-564E-88D2-39F5B724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724" y="5802085"/>
            <a:ext cx="1310941" cy="875709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A1CAB7-1828-E84A-B793-BF07E5B69E09}"/>
              </a:ext>
            </a:extLst>
          </p:cNvPr>
          <p:cNvSpPr txBox="1">
            <a:spLocks/>
          </p:cNvSpPr>
          <p:nvPr/>
        </p:nvSpPr>
        <p:spPr>
          <a:xfrm>
            <a:off x="1537065" y="2797129"/>
            <a:ext cx="10515600" cy="300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Positive impact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Lower transaction costs --&gt; more trade, higher growth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Negative impact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Corruption, environmental degradation, unprofitable projects, ”debt traps”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Political backlash since 2018 but still going strong</a:t>
            </a:r>
          </a:p>
        </p:txBody>
      </p:sp>
    </p:spTree>
    <p:extLst>
      <p:ext uri="{BB962C8B-B14F-4D97-AF65-F5344CB8AC3E}">
        <p14:creationId xmlns:p14="http://schemas.microsoft.com/office/powerpoint/2010/main" val="346872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EE163-C5E9-0947-8672-94662976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1336629"/>
            <a:ext cx="9816735" cy="1325563"/>
          </a:xfrm>
        </p:spPr>
        <p:txBody>
          <a:bodyPr/>
          <a:lstStyle/>
          <a:p>
            <a:r>
              <a:rPr lang="en-US" b="1" dirty="0">
                <a:solidFill>
                  <a:srgbClr val="FDFFE6"/>
                </a:solidFill>
                <a:cs typeface="Arial" panose="020B0604020202020204" pitchFamily="34" charset="0"/>
              </a:rPr>
              <a:t>What’s next?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51CF9-182E-564E-88D2-39F5B724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724" y="5802085"/>
            <a:ext cx="1310941" cy="875709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A1CAB7-1828-E84A-B793-BF07E5B69E09}"/>
              </a:ext>
            </a:extLst>
          </p:cNvPr>
          <p:cNvSpPr txBox="1">
            <a:spLocks/>
          </p:cNvSpPr>
          <p:nvPr/>
        </p:nvSpPr>
        <p:spPr>
          <a:xfrm>
            <a:off x="1537065" y="2797129"/>
            <a:ext cx="10515600" cy="300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Growing US-China rivalry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Strained EU-China relations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The future of the BRI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Belt and Road Forum (end of April 2019)</a:t>
            </a:r>
          </a:p>
        </p:txBody>
      </p:sp>
    </p:spTree>
    <p:extLst>
      <p:ext uri="{BB962C8B-B14F-4D97-AF65-F5344CB8AC3E}">
        <p14:creationId xmlns:p14="http://schemas.microsoft.com/office/powerpoint/2010/main" val="171927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B713B-32D1-0B4A-B73F-BF234FB3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EE163-C5E9-0947-8672-94662976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1336629"/>
            <a:ext cx="5815394" cy="1325563"/>
          </a:xfrm>
        </p:spPr>
        <p:txBody>
          <a:bodyPr/>
          <a:lstStyle/>
          <a:p>
            <a:r>
              <a:rPr lang="en-US" b="1" dirty="0">
                <a:solidFill>
                  <a:srgbClr val="FDFFE6"/>
                </a:solidFill>
                <a:latin typeface="+mn-lt"/>
                <a:cs typeface="Arial" panose="020B0604020202020204" pitchFamily="34" charset="0"/>
              </a:rPr>
              <a:t>Stockholm Observatory</a:t>
            </a:r>
            <a:br>
              <a:rPr lang="en-US" b="1" dirty="0">
                <a:solidFill>
                  <a:srgbClr val="FDFFE6"/>
                </a:solidFill>
                <a:latin typeface="+mn-lt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DFFE6"/>
                </a:solidFill>
                <a:latin typeface="+mn-lt"/>
                <a:cs typeface="Arial" panose="020B0604020202020204" pitchFamily="34" charset="0"/>
              </a:rPr>
              <a:t>for Global China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1186C0-8718-3A47-BE05-F0B9B3B8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065" y="2797129"/>
            <a:ext cx="5658392" cy="226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An independent platform for collaboration and knowledge sharing</a:t>
            </a:r>
            <a:b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rgbClr val="FDFFE6"/>
                </a:solidFill>
                <a:latin typeface="+mj-lt"/>
                <a:cs typeface="Arial" panose="020B0604020202020204" pitchFamily="34" charset="0"/>
              </a:rPr>
              <a:t>for actors in government, civil society and the business sector.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EAB0D-975C-EB41-801C-C13BA919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514" y="1528640"/>
            <a:ext cx="2821421" cy="2828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C67E2-47E6-894E-AC81-1C7F45AD8048}"/>
              </a:ext>
            </a:extLst>
          </p:cNvPr>
          <p:cNvSpPr txBox="1"/>
          <p:nvPr/>
        </p:nvSpPr>
        <p:spPr>
          <a:xfrm>
            <a:off x="1537065" y="5196794"/>
            <a:ext cx="817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DFFE6"/>
                </a:solidFill>
              </a:rPr>
              <a:t>More information: </a:t>
            </a:r>
            <a:r>
              <a:rPr lang="en-US" dirty="0" err="1">
                <a:solidFill>
                  <a:srgbClr val="FDFFE6"/>
                </a:solidFill>
              </a:rPr>
              <a:t>www.ui.se</a:t>
            </a:r>
            <a:r>
              <a:rPr lang="en-US" dirty="0">
                <a:solidFill>
                  <a:srgbClr val="FDFFE6"/>
                </a:solidFill>
              </a:rPr>
              <a:t>/</a:t>
            </a:r>
            <a:r>
              <a:rPr lang="en-US" dirty="0" err="1">
                <a:solidFill>
                  <a:srgbClr val="FDFFE6"/>
                </a:solidFill>
              </a:rPr>
              <a:t>english</a:t>
            </a:r>
            <a:r>
              <a:rPr lang="en-US" dirty="0">
                <a:solidFill>
                  <a:srgbClr val="FDFFE6"/>
                </a:solidFill>
              </a:rPr>
              <a:t>/research/</a:t>
            </a:r>
            <a:r>
              <a:rPr lang="en-US" dirty="0" err="1">
                <a:solidFill>
                  <a:srgbClr val="FDFFE6"/>
                </a:solidFill>
              </a:rPr>
              <a:t>asia</a:t>
            </a:r>
            <a:r>
              <a:rPr lang="en-US" dirty="0">
                <a:solidFill>
                  <a:srgbClr val="FDFFE6"/>
                </a:solidFill>
              </a:rPr>
              <a:t>/</a:t>
            </a:r>
            <a:r>
              <a:rPr lang="en-US" dirty="0" err="1">
                <a:solidFill>
                  <a:srgbClr val="FDFFE6"/>
                </a:solidFill>
              </a:rPr>
              <a:t>sogc</a:t>
            </a:r>
            <a:endParaRPr lang="en-US" dirty="0">
              <a:solidFill>
                <a:srgbClr val="FDFFE6"/>
              </a:solidFill>
            </a:endParaRPr>
          </a:p>
          <a:p>
            <a:r>
              <a:rPr lang="en-US" b="1" dirty="0">
                <a:solidFill>
                  <a:srgbClr val="FDFFE6"/>
                </a:solidFill>
              </a:rPr>
              <a:t>Contact: </a:t>
            </a:r>
            <a:r>
              <a:rPr lang="en-US" dirty="0" err="1">
                <a:solidFill>
                  <a:srgbClr val="FDFFE6"/>
                </a:solidFill>
              </a:rPr>
              <a:t>viking.bohman@ui.se</a:t>
            </a:r>
            <a:r>
              <a:rPr lang="en-US" dirty="0">
                <a:solidFill>
                  <a:srgbClr val="FDFFE6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626A-1DF3-3041-98ED-6132A5D27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724" y="5802085"/>
            <a:ext cx="1310941" cy="8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168</Words>
  <Application>Microsoft Macintosh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Agenda</vt:lpstr>
      <vt:lpstr>What is the Belt and Road Initiative?</vt:lpstr>
      <vt:lpstr>PowerPoint Presentation</vt:lpstr>
      <vt:lpstr>Global implications: Risks and opportunities</vt:lpstr>
      <vt:lpstr>What’s next?</vt:lpstr>
      <vt:lpstr>Stockholm Observatory for Global 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Bohman,V (pgt)</dc:creator>
  <cp:lastModifiedBy>Bohman,V (pgt)</cp:lastModifiedBy>
  <cp:revision>25</cp:revision>
  <cp:lastPrinted>2019-04-11T07:48:58Z</cp:lastPrinted>
  <dcterms:created xsi:type="dcterms:W3CDTF">2019-04-09T09:13:27Z</dcterms:created>
  <dcterms:modified xsi:type="dcterms:W3CDTF">2019-04-11T07:50:11Z</dcterms:modified>
</cp:coreProperties>
</file>